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601200" cy="12801600" type="A3"/>
  <p:notesSz cx="9931400" cy="14414500"/>
  <p:defaultTextStyle>
    <a:defPPr>
      <a:defRPr lang="tr-TR"/>
    </a:defPPr>
    <a:lvl1pPr marL="0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0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00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00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01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01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01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022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025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1264"/>
    <a:srgbClr val="C2063C"/>
    <a:srgbClr val="A2025D"/>
    <a:srgbClr val="B8004F"/>
    <a:srgbClr val="8E003D"/>
    <a:srgbClr val="6C002E"/>
    <a:srgbClr val="FEEC06"/>
    <a:srgbClr val="FEF14C"/>
    <a:srgbClr val="FFD44B"/>
    <a:srgbClr val="B0C1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2916" y="-132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713" cy="720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6100" y="0"/>
            <a:ext cx="4303713" cy="720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012BC-2B4C-4644-BB9F-831070CD7ABF}" type="datetimeFigureOut">
              <a:rPr lang="tr-TR" smtClean="0"/>
              <a:t>08.02.2016</a:t>
            </a:fld>
            <a:endParaRPr lang="tr-T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38463" y="1081088"/>
            <a:ext cx="4054475" cy="5405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6846888"/>
            <a:ext cx="7943850" cy="648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90600"/>
            <a:ext cx="4303713" cy="720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6100" y="13690600"/>
            <a:ext cx="4303713" cy="720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E85BF-5BA8-4A31-9CF0-18B8070653B9}" type="slidenum">
              <a:rPr lang="tr-TR" smtClean="0"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43150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3976797"/>
            <a:ext cx="8161020" cy="27440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0870" y="512661"/>
            <a:ext cx="2160270" cy="1092284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0060" y="512661"/>
            <a:ext cx="6320790" cy="1092284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429" y="5425867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03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00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0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0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01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0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02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02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" y="2987043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0610" y="2987043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2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03" indent="0">
              <a:buNone/>
              <a:defRPr sz="2800" b="1"/>
            </a:lvl2pPr>
            <a:lvl3pPr marL="1280006" indent="0">
              <a:buNone/>
              <a:defRPr sz="2500" b="1"/>
            </a:lvl3pPr>
            <a:lvl4pPr marL="1920009" indent="0">
              <a:buNone/>
              <a:defRPr sz="2200" b="1"/>
            </a:lvl4pPr>
            <a:lvl5pPr marL="2560013" indent="0">
              <a:buNone/>
              <a:defRPr sz="2200" b="1"/>
            </a:lvl5pPr>
            <a:lvl6pPr marL="3200016" indent="0">
              <a:buNone/>
              <a:defRPr sz="2200" b="1"/>
            </a:lvl6pPr>
            <a:lvl7pPr marL="3840019" indent="0">
              <a:buNone/>
              <a:defRPr sz="2200" b="1"/>
            </a:lvl7pPr>
            <a:lvl8pPr marL="4480022" indent="0">
              <a:buNone/>
              <a:defRPr sz="2200" b="1"/>
            </a:lvl8pPr>
            <a:lvl9pPr marL="5120025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2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279" y="2865544"/>
            <a:ext cx="4243863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03" indent="0">
              <a:buNone/>
              <a:defRPr sz="2800" b="1"/>
            </a:lvl2pPr>
            <a:lvl3pPr marL="1280006" indent="0">
              <a:buNone/>
              <a:defRPr sz="2500" b="1"/>
            </a:lvl3pPr>
            <a:lvl4pPr marL="1920009" indent="0">
              <a:buNone/>
              <a:defRPr sz="2200" b="1"/>
            </a:lvl4pPr>
            <a:lvl5pPr marL="2560013" indent="0">
              <a:buNone/>
              <a:defRPr sz="2200" b="1"/>
            </a:lvl5pPr>
            <a:lvl6pPr marL="3200016" indent="0">
              <a:buNone/>
              <a:defRPr sz="2200" b="1"/>
            </a:lvl6pPr>
            <a:lvl7pPr marL="3840019" indent="0">
              <a:buNone/>
              <a:defRPr sz="2200" b="1"/>
            </a:lvl7pPr>
            <a:lvl8pPr marL="4480022" indent="0">
              <a:buNone/>
              <a:defRPr sz="2200" b="1"/>
            </a:lvl8pPr>
            <a:lvl9pPr marL="5120025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79" y="4059766"/>
            <a:ext cx="4243863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2" y="509694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804" y="509696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2" y="2678856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03" indent="0">
              <a:buNone/>
              <a:defRPr sz="1700"/>
            </a:lvl2pPr>
            <a:lvl3pPr marL="1280006" indent="0">
              <a:buNone/>
              <a:defRPr sz="1400"/>
            </a:lvl3pPr>
            <a:lvl4pPr marL="1920009" indent="0">
              <a:buNone/>
              <a:defRPr sz="1300"/>
            </a:lvl4pPr>
            <a:lvl5pPr marL="2560013" indent="0">
              <a:buNone/>
              <a:defRPr sz="1300"/>
            </a:lvl5pPr>
            <a:lvl6pPr marL="3200016" indent="0">
              <a:buNone/>
              <a:defRPr sz="1300"/>
            </a:lvl6pPr>
            <a:lvl7pPr marL="3840019" indent="0">
              <a:buNone/>
              <a:defRPr sz="1300"/>
            </a:lvl7pPr>
            <a:lvl8pPr marL="4480022" indent="0">
              <a:buNone/>
              <a:defRPr sz="1300"/>
            </a:lvl8pPr>
            <a:lvl9pPr marL="512002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902" y="8961122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902" y="1143846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03" indent="0">
              <a:buNone/>
              <a:defRPr sz="3900"/>
            </a:lvl2pPr>
            <a:lvl3pPr marL="1280006" indent="0">
              <a:buNone/>
              <a:defRPr sz="3400"/>
            </a:lvl3pPr>
            <a:lvl4pPr marL="1920009" indent="0">
              <a:buNone/>
              <a:defRPr sz="2800"/>
            </a:lvl4pPr>
            <a:lvl5pPr marL="2560013" indent="0">
              <a:buNone/>
              <a:defRPr sz="2800"/>
            </a:lvl5pPr>
            <a:lvl6pPr marL="3200016" indent="0">
              <a:buNone/>
              <a:defRPr sz="2800"/>
            </a:lvl6pPr>
            <a:lvl7pPr marL="3840019" indent="0">
              <a:buNone/>
              <a:defRPr sz="2800"/>
            </a:lvl7pPr>
            <a:lvl8pPr marL="4480022" indent="0">
              <a:buNone/>
              <a:defRPr sz="2800"/>
            </a:lvl8pPr>
            <a:lvl9pPr marL="5120025" indent="0">
              <a:buNone/>
              <a:defRPr sz="2800"/>
            </a:lvl9pPr>
          </a:lstStyle>
          <a:p>
            <a:endParaRPr lang="tr-T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902" y="10019033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03" indent="0">
              <a:buNone/>
              <a:defRPr sz="1700"/>
            </a:lvl2pPr>
            <a:lvl3pPr marL="1280006" indent="0">
              <a:buNone/>
              <a:defRPr sz="1400"/>
            </a:lvl3pPr>
            <a:lvl4pPr marL="1920009" indent="0">
              <a:buNone/>
              <a:defRPr sz="1300"/>
            </a:lvl4pPr>
            <a:lvl5pPr marL="2560013" indent="0">
              <a:buNone/>
              <a:defRPr sz="1300"/>
            </a:lvl5pPr>
            <a:lvl6pPr marL="3200016" indent="0">
              <a:buNone/>
              <a:defRPr sz="1300"/>
            </a:lvl6pPr>
            <a:lvl7pPr marL="3840019" indent="0">
              <a:buNone/>
              <a:defRPr sz="1300"/>
            </a:lvl7pPr>
            <a:lvl8pPr marL="4480022" indent="0">
              <a:buNone/>
              <a:defRPr sz="1300"/>
            </a:lvl8pPr>
            <a:lvl9pPr marL="512002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01" tIns="64001" rIns="128001" bIns="6400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987043"/>
            <a:ext cx="8641080" cy="8448464"/>
          </a:xfrm>
          <a:prstGeom prst="rect">
            <a:avLst/>
          </a:prstGeom>
        </p:spPr>
        <p:txBody>
          <a:bodyPr vert="horz" lIns="128001" tIns="64001" rIns="128001" bIns="6400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80006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03" indent="-480003" algn="l" defTabSz="1280006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005" indent="-400002" algn="l" defTabSz="128000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008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011" indent="-320002" algn="l" defTabSz="128000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014" indent="-320002" algn="l" defTabSz="128000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017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020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025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028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03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006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009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013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016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019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022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025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747375"/>
              </p:ext>
            </p:extLst>
          </p:nvPr>
        </p:nvGraphicFramePr>
        <p:xfrm>
          <a:off x="202433" y="1720280"/>
          <a:ext cx="9289032" cy="6120680"/>
        </p:xfrm>
        <a:graphic>
          <a:graphicData uri="http://schemas.openxmlformats.org/drawingml/2006/table">
            <a:tbl>
              <a:tblPr/>
              <a:tblGrid>
                <a:gridCol w="9289032"/>
              </a:tblGrid>
              <a:tr h="6120680">
                <a:tc>
                  <a:txBody>
                    <a:bodyPr/>
                    <a:lstStyle/>
                    <a:p>
                      <a:endParaRPr lang="tr-TR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  <a:p>
                      <a:endParaRPr lang="tr-TR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  <a:p>
                      <a:endParaRPr lang="tr-TR" dirty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76200" cmpd="sng">
                      <a:solidFill>
                        <a:srgbClr val="002060"/>
                      </a:solidFill>
                      <a:prstDash val="solid"/>
                    </a:lnL>
                    <a:lnR w="76200" cmpd="sng">
                      <a:solidFill>
                        <a:srgbClr val="002060"/>
                      </a:solidFill>
                      <a:prstDash val="solid"/>
                    </a:lnR>
                    <a:lnT w="76200" cmpd="sng">
                      <a:solidFill>
                        <a:srgbClr val="002060"/>
                      </a:solidFill>
                      <a:prstDash val="solid"/>
                    </a:lnT>
                    <a:lnB w="76200" cmpd="sng">
                      <a:solidFill>
                        <a:srgbClr val="00206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987833"/>
              </p:ext>
            </p:extLst>
          </p:nvPr>
        </p:nvGraphicFramePr>
        <p:xfrm>
          <a:off x="202433" y="7624936"/>
          <a:ext cx="9289032" cy="4968552"/>
        </p:xfrm>
        <a:graphic>
          <a:graphicData uri="http://schemas.openxmlformats.org/drawingml/2006/table">
            <a:tbl>
              <a:tblPr/>
              <a:tblGrid>
                <a:gridCol w="9289032"/>
              </a:tblGrid>
              <a:tr h="4968552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76200" cmpd="sng">
                      <a:solidFill>
                        <a:srgbClr val="6C002E"/>
                      </a:solidFill>
                      <a:prstDash val="solid"/>
                    </a:lnL>
                    <a:lnR w="76200" cmpd="sng">
                      <a:solidFill>
                        <a:srgbClr val="6C002E"/>
                      </a:solidFill>
                      <a:prstDash val="solid"/>
                    </a:lnR>
                    <a:lnT w="76200" cmpd="sng">
                      <a:solidFill>
                        <a:srgbClr val="6C002E"/>
                      </a:solidFill>
                      <a:prstDash val="solid"/>
                    </a:lnT>
                    <a:lnB w="76200" cmpd="sng">
                      <a:solidFill>
                        <a:srgbClr val="6C002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730015"/>
              </p:ext>
            </p:extLst>
          </p:nvPr>
        </p:nvGraphicFramePr>
        <p:xfrm>
          <a:off x="336104" y="1864296"/>
          <a:ext cx="710135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1358"/>
              </a:tblGrid>
              <a:tr h="8640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4000" b="1" kern="1200" baseline="0" dirty="0" smtClean="0">
                          <a:solidFill>
                            <a:schemeClr val="bg1"/>
                          </a:solidFill>
                          <a:effectLst/>
                          <a:latin typeface="Century Schoolbook" pitchFamily="18" charset="0"/>
                          <a:ea typeface="+mn-ea"/>
                          <a:cs typeface="+mn-cs"/>
                        </a:rPr>
                        <a:t>KONFERANS</a:t>
                      </a:r>
                      <a:endParaRPr lang="tr-TR" sz="4400" baseline="0" dirty="0" smtClean="0">
                        <a:solidFill>
                          <a:schemeClr val="bg1"/>
                        </a:solidFill>
                        <a:latin typeface="Century Schoolbook" pitchFamily="18" charset="0"/>
                      </a:endParaRPr>
                    </a:p>
                  </a:txBody>
                  <a:tcPr marL="128016" marR="128016" marT="64008" marB="64008"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635199"/>
              </p:ext>
            </p:extLst>
          </p:nvPr>
        </p:nvGraphicFramePr>
        <p:xfrm>
          <a:off x="264096" y="8633048"/>
          <a:ext cx="912108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1080"/>
              </a:tblGrid>
              <a:tr h="1080120">
                <a:tc>
                  <a:txBody>
                    <a:bodyPr/>
                    <a:lstStyle/>
                    <a:p>
                      <a:r>
                        <a:rPr lang="tr-TR" sz="2000" b="1" u="none" kern="1200" dirty="0" smtClean="0">
                          <a:solidFill>
                            <a:schemeClr val="lt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Organizasyon : </a:t>
                      </a:r>
                    </a:p>
                    <a:p>
                      <a:r>
                        <a:rPr lang="tr-TR" sz="2000" b="0" u="none" kern="1200" dirty="0" smtClean="0">
                          <a:solidFill>
                            <a:schemeClr val="lt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Prof. Dr. Dr. h.c. Yener ÜNVER</a:t>
                      </a:r>
                    </a:p>
                    <a:p>
                      <a:r>
                        <a:rPr lang="tr-TR" sz="2000" b="0" u="none" kern="1200" dirty="0" smtClean="0">
                          <a:solidFill>
                            <a:schemeClr val="lt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Öğr. Gör. Zeliha Bengi BERK ERİŞİR</a:t>
                      </a:r>
                    </a:p>
                  </a:txBody>
                  <a:tcPr marL="128016" marR="128016" marT="64008" marB="64008"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110480"/>
              </p:ext>
            </p:extLst>
          </p:nvPr>
        </p:nvGraphicFramePr>
        <p:xfrm>
          <a:off x="7608912" y="1874952"/>
          <a:ext cx="177626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6264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>
                          <a:solidFill>
                            <a:schemeClr val="bg1"/>
                          </a:solidFill>
                        </a:rPr>
                        <a:t>2015 / 2016</a:t>
                      </a:r>
                    </a:p>
                    <a:p>
                      <a:pPr algn="ctr"/>
                      <a:r>
                        <a:rPr lang="tr-TR" dirty="0" smtClean="0">
                          <a:solidFill>
                            <a:schemeClr val="bg1"/>
                          </a:solidFill>
                        </a:rPr>
                        <a:t>VI</a:t>
                      </a:r>
                      <a:endParaRPr lang="tr-T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107" y="-7912"/>
            <a:ext cx="3363685" cy="1512168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145565"/>
              </p:ext>
            </p:extLst>
          </p:nvPr>
        </p:nvGraphicFramePr>
        <p:xfrm>
          <a:off x="264096" y="10001200"/>
          <a:ext cx="9145016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6259"/>
                <a:gridCol w="3908757"/>
              </a:tblGrid>
              <a:tr h="145733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Konferans Özyeğin Üniversitesi Çekmeköy Kampüsünde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AB3 </a:t>
                      </a:r>
                      <a:r>
                        <a:rPr kumimoji="0" lang="tr-TR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Bina 236 no’lu derslikte yapılacaktır</a:t>
                      </a: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Konferans dili İngilizcedir.</a:t>
                      </a:r>
                      <a:endParaRPr kumimoji="0" lang="tr-TR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Konferans herkese açıktır</a:t>
                      </a:r>
                      <a:r>
                        <a:rPr kumimoji="0" lang="tr-TR" sz="20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</a:t>
                      </a:r>
                      <a:endParaRPr lang="tr-TR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1062941">
                <a:tc>
                  <a:txBody>
                    <a:bodyPr/>
                    <a:lstStyle/>
                    <a:p>
                      <a:pPr algn="ctr"/>
                      <a:endParaRPr lang="tr-TR" sz="1400" b="0" dirty="0" smtClean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r>
                        <a:rPr lang="tr-TR" sz="1400" b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İletişim: Sevda</a:t>
                      </a:r>
                      <a:r>
                        <a:rPr lang="tr-TR" sz="1400" b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İşci</a:t>
                      </a:r>
                      <a:endParaRPr lang="tr-TR" sz="1400" b="0" dirty="0" smtClean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r>
                        <a:rPr lang="tr-TR" sz="1400" b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Sevda.isci@ozyegin.edu.tr</a:t>
                      </a:r>
                    </a:p>
                    <a:p>
                      <a:pPr algn="ctr"/>
                      <a:r>
                        <a:rPr lang="tr-TR" sz="1400" b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0216-564 9733    www.ozyegin.edu.tr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r-TR" sz="140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140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Özyeğin Üniversitesi Çekmeköy Kampüsü   </a:t>
                      </a:r>
                      <a:r>
                        <a:rPr kumimoji="0" lang="tr-TR" sz="140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Nişantepe Mah. Orman Sok.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140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34794 Çekmeköy – İSTANBUL</a:t>
                      </a:r>
                      <a:endParaRPr lang="tr-TR" sz="14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21" name="Title 20"/>
          <p:cNvSpPr>
            <a:spLocks noGrp="1"/>
          </p:cNvSpPr>
          <p:nvPr>
            <p:ph type="ctrTitle"/>
          </p:nvPr>
        </p:nvSpPr>
        <p:spPr>
          <a:xfrm>
            <a:off x="264096" y="4269160"/>
            <a:ext cx="9145016" cy="3976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defTabSz="244475">
              <a:tabLst>
                <a:tab pos="628650" algn="l"/>
              </a:tabLst>
            </a:pPr>
            <a:r>
              <a:rPr lang="tr-TR" sz="5500" b="1" dirty="0">
                <a:solidFill>
                  <a:srgbClr val="FF0000"/>
                </a:solidFill>
                <a:latin typeface="Arial Black" pitchFamily="34" charset="0"/>
                <a:ea typeface="Verdana" pitchFamily="34" charset="0"/>
                <a:cs typeface="Verdana" pitchFamily="34" charset="0"/>
              </a:rPr>
              <a:t>Prof. Dr. </a:t>
            </a:r>
            <a:r>
              <a:rPr lang="tr-TR" sz="5500" b="1" dirty="0" smtClean="0">
                <a:solidFill>
                  <a:srgbClr val="FF0000"/>
                </a:solidFill>
                <a:latin typeface="Arial Black" pitchFamily="34" charset="0"/>
                <a:ea typeface="Verdana" pitchFamily="34" charset="0"/>
                <a:cs typeface="Verdana" pitchFamily="34" charset="0"/>
              </a:rPr>
              <a:t>Hamza </a:t>
            </a:r>
            <a:r>
              <a:rPr lang="tr-TR" sz="5500" b="1" dirty="0" err="1" smtClean="0">
                <a:solidFill>
                  <a:srgbClr val="FF0000"/>
                </a:solidFill>
                <a:latin typeface="Arial Black" pitchFamily="34" charset="0"/>
                <a:ea typeface="Verdana" pitchFamily="34" charset="0"/>
                <a:cs typeface="Verdana" pitchFamily="34" charset="0"/>
              </a:rPr>
              <a:t>Gábor</a:t>
            </a:r>
            <a:r>
              <a:rPr lang="tr-TR" sz="7200" b="1" dirty="0" smtClean="0">
                <a:latin typeface="Sylfaen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tr-TR" sz="7200" b="1" dirty="0" smtClean="0">
                <a:latin typeface="Sylfaen" pitchFamily="18" charset="0"/>
                <a:ea typeface="Verdana" pitchFamily="34" charset="0"/>
                <a:cs typeface="Verdana" pitchFamily="34" charset="0"/>
              </a:rPr>
            </a:br>
            <a:r>
              <a:rPr lang="tr-TR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(Budapeşte / Macaristan)</a:t>
            </a:r>
            <a:r>
              <a:rPr lang="tr-TR" sz="3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tr-TR" sz="36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tr-TR" sz="15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tr-TR" sz="15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tr-TR" sz="1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tr-TR" sz="1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35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Codification </a:t>
            </a:r>
            <a:r>
              <a:rPr lang="en-US" sz="35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(Recodification) of Civil (Private) Law in the Countries of the European Union (EU) with Particular Regard to Roman Law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endParaRPr lang="tr-TR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541336"/>
              </p:ext>
            </p:extLst>
          </p:nvPr>
        </p:nvGraphicFramePr>
        <p:xfrm>
          <a:off x="336104" y="2872408"/>
          <a:ext cx="9001000" cy="1286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00"/>
              </a:tblGrid>
              <a:tr h="3912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4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ea typeface="Verdana" pitchFamily="34" charset="0"/>
                          <a:cs typeface="Verdana" pitchFamily="34" charset="0"/>
                        </a:rPr>
                        <a:t>18 MART 2016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ea typeface="Verdana" pitchFamily="34" charset="0"/>
                          <a:cs typeface="Verdana" pitchFamily="34" charset="0"/>
                        </a:rPr>
                        <a:t>Saat 11:40 – 13:00</a:t>
                      </a:r>
                    </a:p>
                  </a:txBody>
                  <a:tcPr marL="128016" marR="128016" marT="64008" marB="64008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1236</TotalTime>
  <Words>80</Words>
  <Application>Microsoft Office PowerPoint</Application>
  <PresentationFormat>A3 Paper (297x420 mm)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Prof. Dr. Hamza Gábor (Budapeşte / Macaristan)   Codification (Recodification) of Civil (Private) Law in the Countries of the European Union (EU) with Particular Regard to Roman Law 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sevdaisci</dc:creator>
  <cp:lastModifiedBy>Sevda Isci</cp:lastModifiedBy>
  <cp:revision>299</cp:revision>
  <cp:lastPrinted>2016-02-08T08:57:40Z</cp:lastPrinted>
  <dcterms:created xsi:type="dcterms:W3CDTF">2013-06-26T05:42:32Z</dcterms:created>
  <dcterms:modified xsi:type="dcterms:W3CDTF">2016-02-08T11:06:29Z</dcterms:modified>
</cp:coreProperties>
</file>